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73" r:id="rId5"/>
    <p:sldId id="274" r:id="rId6"/>
    <p:sldId id="275" r:id="rId7"/>
    <p:sldId id="276" r:id="rId8"/>
    <p:sldId id="260" r:id="rId9"/>
    <p:sldId id="278" r:id="rId10"/>
    <p:sldId id="279" r:id="rId11"/>
    <p:sldId id="277" r:id="rId12"/>
    <p:sldId id="280" r:id="rId13"/>
    <p:sldId id="265" r:id="rId14"/>
    <p:sldId id="266" r:id="rId15"/>
    <p:sldId id="281" r:id="rId16"/>
    <p:sldId id="267" r:id="rId17"/>
    <p:sldId id="272" r:id="rId18"/>
    <p:sldId id="282" r:id="rId19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68" y="-112"/>
      </p:cViewPr>
      <p:guideLst>
        <p:guide orient="horz" pos="1656"/>
        <p:guide pos="294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6" name="Shape 13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510335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7" name="Shape 107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8" name="Shape 108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8" name="Shape 118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  <a:lvl2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2pPr>
            <a:lvl3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3pPr>
            <a:lvl4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4pPr>
            <a:lvl5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1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Clr>
                <a:srgbClr val="000000"/>
              </a:buClr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5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6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81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93" name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buClr>
                <a:srgbClr val="FFFFFF"/>
              </a:buClr>
              <a:buFont typeface="Lucida Grande"/>
              <a:buChar char="‣"/>
            </a:lvl2pPr>
            <a:lvl3pPr>
              <a:buClr>
                <a:srgbClr val="FFFFFF"/>
              </a:buClr>
              <a:buFont typeface="Lucida Grande"/>
              <a:buChar char="‣"/>
            </a:lvl3pPr>
            <a:lvl4pPr>
              <a:buClr>
                <a:srgbClr val="FFFFFF"/>
              </a:buClr>
              <a:buFont typeface="Lucida Grande"/>
              <a:buChar char="‣"/>
            </a:lvl4pPr>
            <a:lvl5pPr>
              <a:buClr>
                <a:srgbClr val="FFFFFF"/>
              </a:buClr>
              <a:buFont typeface="Lucida Grande"/>
              <a:buChar char="‣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40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Shape 141"/>
          <p:cNvSpPr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/>
            </a:pPr>
            <a:r>
              <a:rPr dirty="0"/>
              <a:t>DATA SCIENCE</a:t>
            </a:r>
          </a:p>
          <a:p>
            <a:pPr>
              <a:lnSpc>
                <a:spcPct val="70000"/>
              </a:lnSpc>
              <a:defRPr sz="4100"/>
            </a:pPr>
            <a:r>
              <a:rPr dirty="0" smtClean="0"/>
              <a:t>1</a:t>
            </a:r>
            <a:r>
              <a:rPr lang="en-AU" dirty="0" smtClean="0"/>
              <a:t>0</a:t>
            </a:r>
            <a:r>
              <a:rPr dirty="0" smtClean="0"/>
              <a:t> </a:t>
            </a:r>
            <a:r>
              <a:rPr dirty="0"/>
              <a:t>WEEK PART TIME COURSE</a:t>
            </a:r>
          </a:p>
          <a:p>
            <a:pPr>
              <a:lnSpc>
                <a:spcPct val="70000"/>
              </a:lnSpc>
              <a:defRPr sz="4100"/>
            </a:pPr>
            <a:endParaRPr dirty="0"/>
          </a:p>
          <a:p>
            <a:pPr>
              <a:lnSpc>
                <a:spcPct val="70000"/>
              </a:lnSpc>
              <a:defRPr sz="4100"/>
            </a:pPr>
            <a:r>
              <a:rPr dirty="0"/>
              <a:t>Week 3 - Logistic </a:t>
            </a:r>
            <a:r>
              <a:rPr dirty="0" smtClean="0"/>
              <a:t>Regression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t>WHAT IS LOGISTIC REGRESSION?</a:t>
            </a:r>
          </a:p>
        </p:txBody>
      </p:sp>
      <p:sp>
        <p:nvSpPr>
          <p:cNvPr id="168" name="Shape 168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1001617218"/>
      </p:ext>
    </p:extLst>
  </p:cSld>
  <p:clrMapOvr>
    <a:masterClrMapping/>
  </p:clrMapOvr>
  <p:transition xmlns:p14="http://schemas.microsoft.com/office/powerpoint/2010/main"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8426769" cy="478102"/>
          </a:xfrm>
        </p:spPr>
        <p:txBody>
          <a:bodyPr/>
          <a:lstStyle/>
          <a:p>
            <a:r>
              <a:rPr lang="en-US" dirty="0" smtClean="0"/>
              <a:t>The best you could hope for really…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9848" y="4151523"/>
            <a:ext cx="6885074" cy="1106277"/>
          </a:xfrm>
          <a:ln>
            <a:solidFill>
              <a:schemeClr val="accent5"/>
            </a:solidFill>
          </a:ln>
          <a:effectLst>
            <a:glow rad="101600">
              <a:schemeClr val="bg2">
                <a:alpha val="75000"/>
              </a:schemeClr>
            </a:glow>
          </a:effectLst>
        </p:spPr>
        <p:txBody>
          <a:bodyPr/>
          <a:lstStyle/>
          <a:p>
            <a:pPr marL="40639" indent="0">
              <a:buNone/>
            </a:pPr>
            <a:r>
              <a:rPr lang="en-US" b="0" dirty="0" smtClean="0">
                <a:latin typeface="Courier"/>
                <a:cs typeface="Courier"/>
              </a:rPr>
              <a:t>F(x) = close to zero if x is really negative</a:t>
            </a:r>
          </a:p>
          <a:p>
            <a:pPr marL="40639" indent="0">
              <a:buNone/>
            </a:pPr>
            <a:r>
              <a:rPr lang="en-US" b="0" dirty="0" smtClean="0">
                <a:latin typeface="Courier"/>
                <a:cs typeface="Courier"/>
              </a:rPr>
              <a:t>F(x) = close to one if x is really positive</a:t>
            </a:r>
          </a:p>
          <a:p>
            <a:pPr marL="40639" indent="0">
              <a:buNone/>
            </a:pPr>
            <a:r>
              <a:rPr lang="en-US" b="0" dirty="0" smtClean="0">
                <a:latin typeface="Courier"/>
                <a:cs typeface="Courier"/>
              </a:rPr>
              <a:t>F(x) = 0.5 if x is near zero</a:t>
            </a:r>
            <a:endParaRPr lang="en-US" b="0" dirty="0"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716" y="900883"/>
            <a:ext cx="4826000" cy="325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7925" y="1484560"/>
            <a:ext cx="3727133" cy="11644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Near x=0, we don’t know what category to choose: 50% either way </a:t>
            </a: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6789959" y="2529684"/>
            <a:ext cx="0" cy="798848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Straight Arrow Connector 9"/>
          <p:cNvCxnSpPr/>
          <p:nvPr/>
        </p:nvCxnSpPr>
        <p:spPr>
          <a:xfrm flipV="1">
            <a:off x="6708027" y="1638663"/>
            <a:ext cx="1" cy="891021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191955464"/>
      </p:ext>
    </p:extLst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9" name="Shape 199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00" name="Shape 200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611143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Let’s smooth that function a bit</a:t>
            </a:r>
            <a:endParaRPr dirty="0"/>
          </a:p>
        </p:txBody>
      </p:sp>
      <p:pic>
        <p:nvPicPr>
          <p:cNvPr id="20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1537" y="1206500"/>
            <a:ext cx="5080001" cy="3733800"/>
          </a:xfrm>
          <a:prstGeom prst="rect">
            <a:avLst/>
          </a:prstGeom>
          <a:ln w="25400"/>
        </p:spPr>
      </p:pic>
      <p:cxnSp>
        <p:nvCxnSpPr>
          <p:cNvPr id="15" name="Straight Arrow Connector 14"/>
          <p:cNvCxnSpPr/>
          <p:nvPr/>
        </p:nvCxnSpPr>
        <p:spPr>
          <a:xfrm>
            <a:off x="1628360" y="2386302"/>
            <a:ext cx="2642246" cy="819331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TextBox 5"/>
          <p:cNvSpPr txBox="1"/>
          <p:nvPr/>
        </p:nvSpPr>
        <p:spPr>
          <a:xfrm>
            <a:off x="0" y="1709659"/>
            <a:ext cx="2386214" cy="8104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We</a:t>
            </a:r>
            <a:r>
              <a:rPr kumimoji="0" lang="en-US" sz="23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 can adjust the slope.</a:t>
            </a: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cxnSp>
        <p:nvCxnSpPr>
          <p:cNvPr id="19" name="Straight Arrow Connector 18"/>
          <p:cNvCxnSpPr>
            <a:stCxn id="22" idx="1"/>
          </p:cNvCxnSpPr>
          <p:nvPr/>
        </p:nvCxnSpPr>
        <p:spPr>
          <a:xfrm flipH="1" flipV="1">
            <a:off x="4721223" y="3992320"/>
            <a:ext cx="2500314" cy="405239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TextBox 21"/>
          <p:cNvSpPr txBox="1"/>
          <p:nvPr/>
        </p:nvSpPr>
        <p:spPr>
          <a:xfrm>
            <a:off x="7221537" y="3815348"/>
            <a:ext cx="2141537" cy="11644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We</a:t>
            </a:r>
            <a:r>
              <a:rPr kumimoji="0" lang="en-US" sz="23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 can adjust the half-way point.</a:t>
            </a: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58940500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7" name="Shape 20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08" name="Shape 208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539452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Skipping most of the maths</a:t>
            </a:r>
            <a:endParaRPr dirty="0"/>
          </a:p>
        </p:txBody>
      </p:sp>
      <p:sp>
        <p:nvSpPr>
          <p:cNvPr id="209" name="Shape 209"/>
          <p:cNvSpPr/>
          <p:nvPr/>
        </p:nvSpPr>
        <p:spPr>
          <a:xfrm>
            <a:off x="454024" y="1226372"/>
            <a:ext cx="8455027" cy="3031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/>
              <a:t>This is the logit </a:t>
            </a:r>
            <a:r>
              <a:rPr dirty="0" smtClean="0"/>
              <a:t>function </a:t>
            </a:r>
            <a:endParaRPr lang="en-AU" dirty="0" smtClean="0"/>
          </a:p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lang="en-AU" i="1" dirty="0"/>
              <a:t>p</a:t>
            </a:r>
            <a:r>
              <a:rPr lang="en-AU" dirty="0" smtClean="0"/>
              <a:t> is the probability of being in a category (between 0.0 and 1.0)</a:t>
            </a:r>
            <a:endParaRPr i="1" dirty="0"/>
          </a:p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/>
              <a:t>We can see that it this function is linear in X</a:t>
            </a:r>
          </a:p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/>
              <a:t>           is called the ‘odds’ and can be any value from 0 to ∞    </a:t>
            </a:r>
            <a:endParaRPr sz="1200" dirty="0"/>
          </a:p>
          <a:p>
            <a:pPr marL="183038" indent="-142398" algn="l" defTabSz="457200">
              <a:spcBef>
                <a:spcPts val="1200"/>
              </a:spcBef>
              <a:buClr>
                <a:srgbClr val="000000"/>
              </a:buClr>
              <a:buSzPct val="69000"/>
              <a:buFont typeface="Lucida Grande"/>
              <a:buChar char="‣"/>
              <a:defRPr sz="1300" b="0">
                <a:uFillTx/>
                <a:latin typeface="Times"/>
                <a:ea typeface="Times"/>
                <a:cs typeface="Times"/>
                <a:sym typeface="Times"/>
              </a:defRPr>
            </a:pPr>
            <a:endParaRPr sz="1200" dirty="0"/>
          </a:p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/>
              <a:t>                    is called the ‘log-odds’ or ‘logit’</a:t>
            </a:r>
          </a:p>
        </p:txBody>
      </p:sp>
      <p:pic>
        <p:nvPicPr>
          <p:cNvPr id="21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5037" y="1325562"/>
            <a:ext cx="2413001" cy="673101"/>
          </a:xfrm>
          <a:prstGeom prst="rect">
            <a:avLst/>
          </a:prstGeom>
          <a:ln w="25400"/>
        </p:spPr>
      </p:pic>
      <p:pic>
        <p:nvPicPr>
          <p:cNvPr id="211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2787" y="3086100"/>
            <a:ext cx="571501" cy="533400"/>
          </a:xfrm>
          <a:prstGeom prst="rect">
            <a:avLst/>
          </a:prstGeom>
          <a:ln w="25400"/>
        </p:spPr>
      </p:pic>
      <p:pic>
        <p:nvPicPr>
          <p:cNvPr id="212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2787" y="3849315"/>
            <a:ext cx="1181101" cy="584200"/>
          </a:xfrm>
          <a:prstGeom prst="rect">
            <a:avLst/>
          </a:prstGeom>
          <a:ln w="25400"/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8" name="Shape 2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529210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SCIKIT LEARN LOGISTIC REGRESSION</a:t>
            </a:r>
            <a:endParaRPr dirty="0"/>
          </a:p>
        </p:txBody>
      </p:sp>
      <p:sp>
        <p:nvSpPr>
          <p:cNvPr id="220" name="Shape 220"/>
          <p:cNvSpPr/>
          <p:nvPr/>
        </p:nvSpPr>
        <p:spPr>
          <a:xfrm>
            <a:off x="454024" y="1226372"/>
            <a:ext cx="8455027" cy="3090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lvl1pPr>
          </a:lstStyle>
          <a:p>
            <a:pPr marL="40640" indent="0">
              <a:buNone/>
            </a:pPr>
            <a:r>
              <a:rPr lang="en-AU" dirty="0">
                <a:latin typeface="Courier"/>
                <a:cs typeface="Courier"/>
              </a:rPr>
              <a:t>i</a:t>
            </a:r>
            <a:r>
              <a:rPr lang="en-AU" dirty="0" smtClean="0">
                <a:latin typeface="Courier"/>
                <a:cs typeface="Courier"/>
              </a:rPr>
              <a:t>mport </a:t>
            </a:r>
            <a:r>
              <a:rPr lang="en-AU" dirty="0" err="1" smtClean="0">
                <a:latin typeface="Courier"/>
                <a:cs typeface="Courier"/>
              </a:rPr>
              <a:t>sklearn.linear_model</a:t>
            </a:r>
            <a:endParaRPr lang="en-AU" dirty="0" smtClean="0">
              <a:latin typeface="Courier"/>
              <a:cs typeface="Courier"/>
            </a:endParaRPr>
          </a:p>
          <a:p>
            <a:pPr marL="40640" indent="0">
              <a:buNone/>
            </a:pPr>
            <a:r>
              <a:rPr lang="en-AU" dirty="0" err="1" smtClean="0">
                <a:latin typeface="Courier"/>
                <a:cs typeface="Courier"/>
              </a:rPr>
              <a:t>Regressor</a:t>
            </a:r>
            <a:r>
              <a:rPr lang="en-AU" dirty="0" smtClean="0">
                <a:latin typeface="Courier"/>
                <a:cs typeface="Courier"/>
              </a:rPr>
              <a:t> = </a:t>
            </a:r>
            <a:r>
              <a:rPr lang="en-AU" dirty="0" err="1" smtClean="0">
                <a:latin typeface="Courier"/>
                <a:cs typeface="Courier"/>
              </a:rPr>
              <a:t>sklearn.linear_model.LogisticRegression</a:t>
            </a:r>
            <a:r>
              <a:rPr lang="en-AU" dirty="0" smtClean="0">
                <a:latin typeface="Courier"/>
                <a:cs typeface="Courier"/>
              </a:rPr>
              <a:t>()</a:t>
            </a:r>
          </a:p>
          <a:p>
            <a:pPr marL="40640" indent="0">
              <a:buNone/>
            </a:pPr>
            <a:r>
              <a:rPr lang="en-AU" dirty="0" smtClean="0">
                <a:latin typeface="Courier"/>
                <a:cs typeface="Courier"/>
              </a:rPr>
              <a:t>X = </a:t>
            </a:r>
            <a:r>
              <a:rPr lang="en-AU" i="1" dirty="0" err="1" smtClean="0">
                <a:latin typeface="Courier"/>
                <a:cs typeface="Courier"/>
              </a:rPr>
              <a:t>my_dataframe</a:t>
            </a:r>
            <a:r>
              <a:rPr lang="en-AU" dirty="0" smtClean="0">
                <a:latin typeface="Courier"/>
                <a:cs typeface="Courier"/>
              </a:rPr>
              <a:t>[[‘var1’,’var2’,’var3’]]</a:t>
            </a:r>
          </a:p>
          <a:p>
            <a:pPr marL="40640" indent="0">
              <a:buNone/>
            </a:pPr>
            <a:r>
              <a:rPr lang="en-AU" dirty="0" smtClean="0">
                <a:latin typeface="Courier"/>
                <a:cs typeface="Courier"/>
              </a:rPr>
              <a:t>Y = </a:t>
            </a:r>
            <a:r>
              <a:rPr lang="en-AU" i="1" dirty="0" err="1" smtClean="0">
                <a:latin typeface="Courier"/>
                <a:cs typeface="Courier"/>
              </a:rPr>
              <a:t>my_dataframe</a:t>
            </a:r>
            <a:r>
              <a:rPr lang="en-AU" b="1" i="1" dirty="0" err="1" smtClean="0">
                <a:latin typeface="Courier"/>
                <a:cs typeface="Courier"/>
              </a:rPr>
              <a:t>.</a:t>
            </a:r>
            <a:r>
              <a:rPr lang="en-AU" i="1" dirty="0" err="1" smtClean="0">
                <a:latin typeface="Courier"/>
                <a:cs typeface="Courier"/>
              </a:rPr>
              <a:t>target_column</a:t>
            </a:r>
            <a:endParaRPr lang="en-AU" dirty="0" smtClean="0">
              <a:latin typeface="Courier"/>
              <a:cs typeface="Courier"/>
            </a:endParaRPr>
          </a:p>
          <a:p>
            <a:pPr marL="40640" indent="0">
              <a:buNone/>
            </a:pPr>
            <a:r>
              <a:rPr lang="en-AU" dirty="0" err="1" smtClean="0">
                <a:latin typeface="Courier"/>
                <a:cs typeface="Courier"/>
              </a:rPr>
              <a:t>Regressor.fit</a:t>
            </a:r>
            <a:r>
              <a:rPr lang="en-AU" dirty="0" smtClean="0">
                <a:latin typeface="Courier"/>
                <a:cs typeface="Courier"/>
              </a:rPr>
              <a:t>(</a:t>
            </a:r>
            <a:r>
              <a:rPr lang="en-AU" dirty="0" err="1" smtClean="0">
                <a:latin typeface="Courier"/>
                <a:cs typeface="Courier"/>
              </a:rPr>
              <a:t>X,y</a:t>
            </a:r>
            <a:r>
              <a:rPr lang="en-AU" dirty="0" smtClean="0">
                <a:latin typeface="Courier"/>
                <a:cs typeface="Courier"/>
              </a:rPr>
              <a:t>)</a:t>
            </a:r>
          </a:p>
          <a:p>
            <a:pPr marL="40640" indent="0">
              <a:buNone/>
            </a:pPr>
            <a:r>
              <a:rPr lang="en-AU" dirty="0" err="1" smtClean="0">
                <a:latin typeface="Courier"/>
                <a:cs typeface="Courier"/>
              </a:rPr>
              <a:t>Regressor.predict</a:t>
            </a:r>
            <a:r>
              <a:rPr lang="en-AU" dirty="0" smtClean="0">
                <a:latin typeface="Courier"/>
                <a:cs typeface="Courier"/>
              </a:rPr>
              <a:t>(X)</a:t>
            </a:r>
          </a:p>
          <a:p>
            <a:pPr marL="40640" indent="0">
              <a:buNone/>
            </a:pPr>
            <a:r>
              <a:rPr lang="en-AU" dirty="0" err="1" smtClean="0">
                <a:latin typeface="Courier"/>
                <a:cs typeface="Courier"/>
              </a:rPr>
              <a:t>Regressor.predict_proba</a:t>
            </a:r>
            <a:r>
              <a:rPr lang="en-AU" dirty="0" smtClean="0">
                <a:latin typeface="Courier"/>
                <a:cs typeface="Courier"/>
              </a:rPr>
              <a:t>(X)</a:t>
            </a:r>
          </a:p>
          <a:p>
            <a:pPr marL="40640" indent="0">
              <a:buNone/>
            </a:pPr>
            <a:endParaRPr dirty="0">
              <a:latin typeface="Courier"/>
              <a:cs typeface="Courier"/>
            </a:endParaRP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385827"/>
          </a:xfrm>
        </p:spPr>
        <p:txBody>
          <a:bodyPr/>
          <a:lstStyle/>
          <a:p>
            <a:r>
              <a:rPr lang="en-US" dirty="0" smtClean="0"/>
              <a:t>Other things to be aware of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LogisticRegressor</a:t>
            </a:r>
            <a:r>
              <a:rPr lang="en-US" dirty="0" smtClean="0"/>
              <a:t>(C=100000000)</a:t>
            </a:r>
          </a:p>
          <a:p>
            <a:pPr lvl="1"/>
            <a:r>
              <a:rPr lang="en-US" dirty="0" smtClean="0"/>
              <a:t>“I don’t care if I </a:t>
            </a:r>
            <a:r>
              <a:rPr lang="en-US" dirty="0" err="1" smtClean="0"/>
              <a:t>overfit</a:t>
            </a:r>
            <a:r>
              <a:rPr lang="en-US" dirty="0" smtClean="0"/>
              <a:t> the data”</a:t>
            </a:r>
          </a:p>
          <a:p>
            <a:r>
              <a:rPr lang="en-US" dirty="0" err="1"/>
              <a:t>regressor.predict_proba</a:t>
            </a:r>
            <a:r>
              <a:rPr lang="en-US" dirty="0"/>
              <a:t>([</a:t>
            </a:r>
            <a:r>
              <a:rPr lang="en-US" dirty="0" smtClean="0"/>
              <a:t>[…]</a:t>
            </a:r>
            <a:r>
              <a:rPr lang="en-US" dirty="0"/>
              <a:t>]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Returns list: probability of y=0, y=1, y=2…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828033"/>
      </p:ext>
    </p:extLst>
  </p:cSld>
  <p:clrMapOvr>
    <a:masterClrMapping/>
  </p:clrMapOvr>
  <p:transition xmlns:p14="http://schemas.microsoft.com/office/powerpoint/2010/main"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01674" y="1031328"/>
            <a:ext cx="9766423" cy="4266707"/>
          </a:xfrm>
          <a:prstGeom prst="rect">
            <a:avLst/>
          </a:prstGeom>
          <a:ln w="25400"/>
        </p:spPr>
      </p:pic>
      <p:sp>
        <p:nvSpPr>
          <p:cNvPr id="223" name="Shape 22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5" name="Shape 225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r>
              <a:rPr dirty="0"/>
              <a:t>					</a:t>
            </a:r>
            <a:r>
              <a:rPr lang="en-AU" dirty="0" smtClean="0"/>
              <a:t>EXAMPLE</a:t>
            </a:r>
            <a:endParaRPr dirty="0"/>
          </a:p>
        </p:txBody>
      </p:sp>
      <p:sp>
        <p:nvSpPr>
          <p:cNvPr id="226" name="Shape 226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lang="en-AU" dirty="0" smtClean="0"/>
              <a:t>LAB</a:t>
            </a:r>
            <a:endParaRPr dirty="0"/>
          </a:p>
          <a:p>
            <a:pPr marL="27728" marR="27728">
              <a:lnSpc>
                <a:spcPct val="120000"/>
              </a:lnSpc>
              <a:defRPr sz="1800"/>
            </a:pPr>
            <a:endParaRPr dirty="0"/>
          </a:p>
          <a:p>
            <a:pPr marL="27728" marR="27728">
              <a:lnSpc>
                <a:spcPct val="120000"/>
              </a:lnSpc>
              <a:defRPr sz="1800"/>
            </a:pPr>
            <a:r>
              <a:rPr sz="1900" dirty="0"/>
              <a:t>Homework/Course </a:t>
            </a:r>
            <a:r>
              <a:rPr sz="1900" dirty="0" smtClean="0"/>
              <a:t>Project</a:t>
            </a:r>
            <a:endParaRPr sz="1900" dirty="0"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FFFFFF"/>
              </a:buClr>
              <a:buFont typeface="Helvetica"/>
              <a:defRPr sz="2300"/>
            </a:lvl1pPr>
          </a:lstStyle>
          <a:p>
            <a:r>
              <a:rPr dirty="0"/>
              <a:t>DATA </a:t>
            </a:r>
            <a:r>
              <a:rPr dirty="0" smtClean="0"/>
              <a:t>SCIENCE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dirty="0"/>
              <a:t>DISCUSSION TIME</a:t>
            </a:r>
          </a:p>
          <a:p>
            <a:pPr marL="27728" marR="27728">
              <a:lnSpc>
                <a:spcPct val="120000"/>
              </a:lnSpc>
              <a:defRPr sz="1800"/>
            </a:pPr>
            <a:endParaRPr dirty="0"/>
          </a:p>
          <a:p>
            <a:pPr marL="27728" marR="27728">
              <a:lnSpc>
                <a:spcPct val="120000"/>
              </a:lnSpc>
              <a:defRPr sz="1800"/>
            </a:pPr>
            <a:r>
              <a:rPr sz="1900" dirty="0"/>
              <a:t>Homework/Course </a:t>
            </a:r>
            <a:r>
              <a:rPr sz="1900" dirty="0" smtClean="0"/>
              <a:t>Project</a:t>
            </a:r>
            <a:endParaRPr sz="1900" dirty="0"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FFFFFF"/>
              </a:buClr>
              <a:buFont typeface="Helvetica"/>
              <a:defRPr sz="2300"/>
            </a:lvl1pPr>
          </a:lstStyle>
          <a:p>
            <a:r>
              <a:rPr dirty="0"/>
              <a:t>DATA </a:t>
            </a:r>
            <a:r>
              <a:rPr dirty="0" smtClean="0"/>
              <a:t>SCIENCE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0125366"/>
      </p:ext>
    </p:extLst>
  </p:cSld>
  <p:clrMapOvr>
    <a:masterClrMapping/>
  </p:clrMapOvr>
  <p:transition xmlns:p14="http://schemas.microsoft.com/office/powerpoint/2010/main"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49" name="Shape 1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buClrTx/>
              <a:buSzPct val="100000"/>
              <a:buFontTx/>
              <a:buAutoNum type="arabicPeriod"/>
            </a:pPr>
            <a:r>
              <a:t>Motivation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t>What is Logistic Regression?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t>Why use Logistic Regression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t>Lab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t>Homework Review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1" name="Shape 161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SUPERVISED LEARNING - REGRESSION &amp; CLASSIFICATION</a:t>
            </a:r>
          </a:p>
        </p:txBody>
      </p:sp>
      <p:sp>
        <p:nvSpPr>
          <p:cNvPr id="163" name="Shape 163"/>
          <p:cNvSpPr/>
          <p:nvPr/>
        </p:nvSpPr>
        <p:spPr>
          <a:xfrm>
            <a:off x="454024" y="1429572"/>
            <a:ext cx="8455027" cy="2047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If the y variable is numeric then we have a regression problem - we are trying to predict a continuous number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If the y variable is a category (for example trying to predict a type of flower) the we have a classification problem - we are trying to classify what group that y belongs to.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USE &amp; WHEN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more _____ and the more ____, but the less ____ means a higher probability of ______</a:t>
            </a:r>
          </a:p>
          <a:p>
            <a:endParaRPr lang="en-US" dirty="0"/>
          </a:p>
          <a:p>
            <a:endParaRPr lang="en-US" dirty="0" smtClean="0"/>
          </a:p>
          <a:p>
            <a:pPr lvl="3"/>
            <a:r>
              <a:rPr lang="en-US" dirty="0" smtClean="0"/>
              <a:t>Logistic regression will probably work</a:t>
            </a:r>
          </a:p>
          <a:p>
            <a:pPr lvl="3"/>
            <a:r>
              <a:rPr lang="en-US" dirty="0" smtClean="0"/>
              <a:t>The model will be comprehensible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470880"/>
      </p:ext>
    </p:extLst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USE &amp; WHEN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more </a:t>
            </a:r>
            <a:r>
              <a:rPr lang="en-US" dirty="0" smtClean="0">
                <a:solidFill>
                  <a:srgbClr val="FF0000"/>
                </a:solidFill>
              </a:rPr>
              <a:t>young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 smtClean="0">
                <a:solidFill>
                  <a:srgbClr val="FF0000"/>
                </a:solidFill>
              </a:rPr>
              <a:t>hildren you are looking after </a:t>
            </a:r>
            <a:r>
              <a:rPr lang="en-US" dirty="0" smtClean="0"/>
              <a:t>and the more </a:t>
            </a:r>
            <a:r>
              <a:rPr lang="en-US" dirty="0" smtClean="0">
                <a:solidFill>
                  <a:srgbClr val="FF0000"/>
                </a:solidFill>
              </a:rPr>
              <a:t>hungry you are</a:t>
            </a:r>
            <a:r>
              <a:rPr lang="en-US" dirty="0" smtClean="0"/>
              <a:t>, but the less </a:t>
            </a:r>
            <a:r>
              <a:rPr lang="en-US" dirty="0" smtClean="0">
                <a:solidFill>
                  <a:srgbClr val="FF0000"/>
                </a:solidFill>
              </a:rPr>
              <a:t>alternative eating options in your area</a:t>
            </a:r>
            <a:r>
              <a:rPr lang="en-US" dirty="0" smtClean="0"/>
              <a:t> means a higher probability of </a:t>
            </a:r>
            <a:r>
              <a:rPr lang="en-US" dirty="0" smtClean="0">
                <a:solidFill>
                  <a:srgbClr val="FF0000"/>
                </a:solidFill>
              </a:rPr>
              <a:t>you eating dinner tonight at McDonalds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endParaRPr lang="en-US" dirty="0"/>
          </a:p>
          <a:p>
            <a:endParaRPr lang="en-US" dirty="0" smtClean="0"/>
          </a:p>
          <a:p>
            <a:pPr lvl="3"/>
            <a:r>
              <a:rPr lang="en-US" dirty="0" smtClean="0"/>
              <a:t>Logistic regression will probably work</a:t>
            </a:r>
          </a:p>
          <a:p>
            <a:pPr lvl="3"/>
            <a:r>
              <a:rPr lang="en-US" dirty="0"/>
              <a:t>The model will be comprehensible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338681"/>
      </p:ext>
    </p:extLst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LOGISTIC REGRESSION </a:t>
            </a:r>
            <a:r>
              <a:rPr lang="en-US" i="1" dirty="0" smtClean="0"/>
              <a:t>WON’T</a:t>
            </a:r>
            <a:r>
              <a:rPr lang="en-US" dirty="0" smtClean="0"/>
              <a:t> WORK WELL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are more likely to ____ if _____ unless _____, in which case _____</a:t>
            </a: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lvl="4"/>
            <a:r>
              <a:rPr lang="en-US" dirty="0" smtClean="0"/>
              <a:t>A decision tree will probably work better</a:t>
            </a:r>
          </a:p>
          <a:p>
            <a:pPr marL="624840" lvl="4" indent="0">
              <a:buNone/>
            </a:pPr>
            <a:endParaRPr lang="en-US" dirty="0" smtClean="0"/>
          </a:p>
          <a:p>
            <a:pPr marL="624840" lvl="4" indent="0">
              <a:buNone/>
            </a:pPr>
            <a:endParaRPr lang="en-US" dirty="0"/>
          </a:p>
          <a:p>
            <a:pPr marL="624840" lvl="4" indent="0">
              <a:buNone/>
            </a:pPr>
            <a:endParaRPr lang="en-US" dirty="0"/>
          </a:p>
          <a:p>
            <a:r>
              <a:rPr lang="en-US" dirty="0" smtClean="0"/>
              <a:t>There’s this complicated mathematical function that relates ____ and ____ to the probability of _____</a:t>
            </a:r>
          </a:p>
          <a:p>
            <a:endParaRPr lang="en-US" dirty="0"/>
          </a:p>
          <a:p>
            <a:pPr lvl="4"/>
            <a:r>
              <a:rPr lang="en-US" dirty="0" smtClean="0"/>
              <a:t>Try a support vector machine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601505"/>
      </p:ext>
    </p:extLst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</a:t>
            </a:r>
            <a:r>
              <a:rPr lang="en-US" dirty="0" smtClean="0"/>
              <a:t>LOGISTIC REGRESSION </a:t>
            </a:r>
            <a:r>
              <a:rPr lang="en-US" i="1" dirty="0"/>
              <a:t>WON’T</a:t>
            </a:r>
            <a:r>
              <a:rPr lang="en-US" dirty="0"/>
              <a:t> WORK WELL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are more likely to </a:t>
            </a:r>
            <a:r>
              <a:rPr lang="en-US" dirty="0" smtClean="0">
                <a:solidFill>
                  <a:schemeClr val="accent5"/>
                </a:solidFill>
              </a:rPr>
              <a:t>buy a bright pink phone case</a:t>
            </a:r>
            <a:r>
              <a:rPr lang="en-US" dirty="0" smtClean="0"/>
              <a:t> if </a:t>
            </a:r>
            <a:r>
              <a:rPr lang="en-US" dirty="0" smtClean="0">
                <a:solidFill>
                  <a:srgbClr val="C82506"/>
                </a:solidFill>
              </a:rPr>
              <a:t>your age is between 8 and 14</a:t>
            </a:r>
            <a:r>
              <a:rPr lang="en-US" dirty="0" smtClean="0"/>
              <a:t> unless </a:t>
            </a:r>
            <a:r>
              <a:rPr lang="en-US" dirty="0" smtClean="0">
                <a:solidFill>
                  <a:srgbClr val="C82506"/>
                </a:solidFill>
              </a:rPr>
              <a:t>you have more than twenty cases already</a:t>
            </a:r>
            <a:r>
              <a:rPr lang="en-US" dirty="0" smtClean="0"/>
              <a:t>, in which case </a:t>
            </a:r>
            <a:r>
              <a:rPr lang="en-US" dirty="0" smtClean="0">
                <a:solidFill>
                  <a:srgbClr val="C82506"/>
                </a:solidFill>
              </a:rPr>
              <a:t>it is between the ages of 40 and 60.</a:t>
            </a:r>
            <a:endParaRPr lang="en-US" dirty="0">
              <a:solidFill>
                <a:srgbClr val="C82506"/>
              </a:solidFill>
            </a:endParaRPr>
          </a:p>
          <a:p>
            <a:pPr marL="40639" indent="0">
              <a:buNone/>
            </a:pPr>
            <a:endParaRPr lang="en-US" dirty="0"/>
          </a:p>
          <a:p>
            <a:pPr lvl="4"/>
            <a:r>
              <a:rPr lang="en-US" dirty="0" smtClean="0"/>
              <a:t>A decision tree will probably work better</a:t>
            </a:r>
          </a:p>
          <a:p>
            <a:pPr marL="624840" lvl="4" indent="0">
              <a:buNone/>
            </a:pPr>
            <a:endParaRPr lang="en-US" dirty="0" smtClean="0"/>
          </a:p>
          <a:p>
            <a:pPr marL="624840" lvl="4" indent="0">
              <a:buNone/>
            </a:pPr>
            <a:endParaRPr lang="en-US" dirty="0"/>
          </a:p>
          <a:p>
            <a:pPr marL="624840" lvl="4" indent="0">
              <a:buNone/>
            </a:pPr>
            <a:endParaRPr lang="en-US" dirty="0"/>
          </a:p>
          <a:p>
            <a:r>
              <a:rPr lang="en-US" dirty="0" smtClean="0">
                <a:solidFill>
                  <a:srgbClr val="C82506"/>
                </a:solidFill>
              </a:rPr>
              <a:t>If the square of the number of items bought divided by the average cost is greater than 1</a:t>
            </a:r>
            <a:r>
              <a:rPr lang="en-US" dirty="0" smtClean="0"/>
              <a:t> then probability of </a:t>
            </a:r>
            <a:r>
              <a:rPr lang="en-US" dirty="0" smtClean="0">
                <a:solidFill>
                  <a:srgbClr val="C82506"/>
                </a:solidFill>
              </a:rPr>
              <a:t>an item return increases.</a:t>
            </a:r>
          </a:p>
          <a:p>
            <a:endParaRPr lang="en-US" dirty="0"/>
          </a:p>
          <a:p>
            <a:pPr lvl="4"/>
            <a:r>
              <a:rPr lang="en-US" dirty="0" smtClean="0"/>
              <a:t>Try a support vector machine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284397"/>
      </p:ext>
    </p:extLst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dirty="0"/>
              <a:t>WHAT IS </a:t>
            </a:r>
            <a:r>
              <a:rPr lang="en-AU" dirty="0" smtClean="0"/>
              <a:t>STEP </a:t>
            </a:r>
            <a:r>
              <a:rPr dirty="0" smtClean="0"/>
              <a:t>REGRESSION</a:t>
            </a:r>
            <a:r>
              <a:rPr dirty="0"/>
              <a:t>?</a:t>
            </a:r>
          </a:p>
        </p:txBody>
      </p:sp>
      <p:sp>
        <p:nvSpPr>
          <p:cNvPr id="168" name="Shape 168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 against a step-function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2126" y="3701501"/>
            <a:ext cx="3280148" cy="1105997"/>
          </a:xfrm>
          <a:ln>
            <a:solidFill>
              <a:schemeClr val="accent5"/>
            </a:solidFill>
          </a:ln>
          <a:effectLst>
            <a:glow rad="101600">
              <a:schemeClr val="bg2">
                <a:alpha val="75000"/>
              </a:schemeClr>
            </a:glow>
          </a:effectLst>
        </p:spPr>
        <p:txBody>
          <a:bodyPr/>
          <a:lstStyle/>
          <a:p>
            <a:pPr marL="40639" indent="0">
              <a:buNone/>
            </a:pPr>
            <a:r>
              <a:rPr lang="en-US" dirty="0" smtClean="0">
                <a:cs typeface="Courier"/>
              </a:rPr>
              <a:t>Suggested regression:</a:t>
            </a:r>
          </a:p>
          <a:p>
            <a:pPr marL="40639" indent="0">
              <a:buNone/>
            </a:pPr>
            <a:r>
              <a:rPr lang="en-US" b="0" dirty="0" smtClean="0">
                <a:latin typeface="Courier"/>
                <a:cs typeface="Courier"/>
              </a:rPr>
              <a:t>F(x) = 0 when x &lt; 0</a:t>
            </a:r>
          </a:p>
          <a:p>
            <a:pPr marL="40639" indent="0">
              <a:buNone/>
            </a:pPr>
            <a:r>
              <a:rPr lang="en-US" b="0" dirty="0" smtClean="0">
                <a:latin typeface="Courier"/>
                <a:cs typeface="Courier"/>
              </a:rPr>
              <a:t>F(x) = 1 when x &gt;= 0</a:t>
            </a:r>
            <a:endParaRPr lang="en-US" b="0" dirty="0"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82" y="1003300"/>
            <a:ext cx="4826000" cy="325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62127" y="1135494"/>
            <a:ext cx="3858014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Turn your category into a number:</a:t>
            </a:r>
          </a:p>
          <a:p>
            <a:pPr marL="342900" marR="0" indent="-3429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en-US" dirty="0" smtClean="0"/>
              <a:t>“In category” = 1</a:t>
            </a:r>
          </a:p>
          <a:p>
            <a:pPr marL="342900" marR="0" indent="-3429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sz="23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“Not in category” = 0</a:t>
            </a:r>
          </a:p>
          <a:p>
            <a:pPr marL="342900" marR="0" indent="-3429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endParaRPr lang="en-US" dirty="0"/>
          </a:p>
          <a:p>
            <a:pPr marR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23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Find the break point.</a:t>
            </a: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98977" y="4885903"/>
            <a:ext cx="5532639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sym typeface="Helvetica"/>
              </a:rPr>
              <a:t>And buy yourself a lottery ticket, because nothing</a:t>
            </a:r>
            <a:r>
              <a:rPr kumimoji="0" lang="en-US" sz="12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sym typeface="Helvetica"/>
              </a:rPr>
              <a:t> ever works out thi</a:t>
            </a:r>
            <a:r>
              <a:rPr lang="en-US" sz="1200" dirty="0" smtClean="0"/>
              <a:t>s well</a:t>
            </a:r>
            <a:endParaRPr kumimoji="0" lang="en-US" sz="1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427685399"/>
      </p:ext>
    </p:extLst>
  </p:cSld>
  <p:clrMapOvr>
    <a:masterClrMapping/>
  </p:clrMapOvr>
  <p:transition xmlns:p14="http://schemas.microsoft.com/office/powerpoint/2010/main"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662</Words>
  <Application>Microsoft Macintosh PowerPoint</Application>
  <PresentationFormat>Custom</PresentationFormat>
  <Paragraphs>105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White</vt:lpstr>
      <vt:lpstr>DATA SCIENCE 10 WEEK PART TIME COURSE  Week 3 - Logistic Regression</vt:lpstr>
      <vt:lpstr>AGENDA</vt:lpstr>
      <vt:lpstr>SUPERVISED LEARNING - REGRESSION &amp; CLASSIFICATION</vt:lpstr>
      <vt:lpstr>WHAT TO USE &amp; WHEN</vt:lpstr>
      <vt:lpstr>WHAT TO USE &amp; WHEN</vt:lpstr>
      <vt:lpstr>WHEN LOGISTIC REGRESSION WON’T WORK WELL</vt:lpstr>
      <vt:lpstr>WHEN LOGISTIC REGRESSION WON’T WORK WELL</vt:lpstr>
      <vt:lpstr>WHAT IS STEP REGRESSION?</vt:lpstr>
      <vt:lpstr>Regression against a step-function</vt:lpstr>
      <vt:lpstr>WHAT IS LOGISTIC REGRESSION?</vt:lpstr>
      <vt:lpstr>The best you could hope for really…</vt:lpstr>
      <vt:lpstr>Let’s smooth that function a bit</vt:lpstr>
      <vt:lpstr>Skipping most of the maths</vt:lpstr>
      <vt:lpstr>SCIKIT LEARN LOGISTIC REGRESSION</vt:lpstr>
      <vt:lpstr>Other things to be aware of</vt:lpstr>
      <vt:lpstr>     EXAMPLE</vt:lpstr>
      <vt:lpstr>LAB  Homework/Course Project</vt:lpstr>
      <vt:lpstr>DISCUSSION TIME  Homework/Course Project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10 WEEK PART TIME COURSE  Week 3 - Logistic Regression</dc:title>
  <cp:lastModifiedBy>Greg Baker</cp:lastModifiedBy>
  <cp:revision>8</cp:revision>
  <dcterms:modified xsi:type="dcterms:W3CDTF">2016-06-22T02:47:11Z</dcterms:modified>
</cp:coreProperties>
</file>